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72" r:id="rId3"/>
    <p:sldId id="271" r:id="rId4"/>
    <p:sldId id="275" r:id="rId5"/>
    <p:sldId id="276" r:id="rId6"/>
    <p:sldId id="281" r:id="rId7"/>
    <p:sldId id="282" r:id="rId8"/>
    <p:sldId id="283" r:id="rId9"/>
    <p:sldId id="274" r:id="rId10"/>
    <p:sldId id="273" r:id="rId11"/>
    <p:sldId id="277" r:id="rId12"/>
    <p:sldId id="278" r:id="rId13"/>
    <p:sldId id="279" r:id="rId14"/>
    <p:sldId id="280" r:id="rId15"/>
    <p:sldId id="284" r:id="rId16"/>
    <p:sldId id="285" r:id="rId17"/>
    <p:sldId id="286" r:id="rId18"/>
    <p:sldId id="287" r:id="rId19"/>
    <p:sldId id="288" r:id="rId20"/>
    <p:sldId id="289" r:id="rId21"/>
    <p:sldId id="290" r:id="rId22"/>
    <p:sldId id="291"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snapToObjects="1">
      <p:cViewPr varScale="1">
        <p:scale>
          <a:sx n="108" d="100"/>
          <a:sy n="108" d="100"/>
        </p:scale>
        <p:origin x="1760"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0738" y="4155141"/>
            <a:ext cx="7542212" cy="1013012"/>
          </a:xfrm>
        </p:spPr>
        <p:txBody>
          <a:bodyPr anchor="b" anchorCtr="0">
            <a:noAutofit/>
          </a:bodyPr>
          <a:lstStyle/>
          <a:p>
            <a:r>
              <a:rPr lang="en-US"/>
              <a:t>Click to edit Master title style</a:t>
            </a:r>
            <a:endParaRPr/>
          </a:p>
        </p:txBody>
      </p:sp>
      <p:sp>
        <p:nvSpPr>
          <p:cNvPr id="3" name="Subtitle 2"/>
          <p:cNvSpPr>
            <a:spLocks noGrp="1"/>
          </p:cNvSpPr>
          <p:nvPr>
            <p:ph type="subTitle" idx="1"/>
          </p:nvPr>
        </p:nvSpPr>
        <p:spPr>
          <a:xfrm>
            <a:off x="820738" y="5230906"/>
            <a:ext cx="7542212" cy="1030942"/>
          </a:xfrm>
        </p:spPr>
        <p:txBody>
          <a:bodyPr/>
          <a:lstStyle>
            <a:lvl1pPr marL="0" indent="0" algn="ctr">
              <a:spcBef>
                <a:spcPct val="30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fld id="{511E13D5-6786-7248-BFBC-6AF193E94647}"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C233D4-04FC-4B4E-A84F-80D990160E39}" type="slidenum">
              <a:rPr lang="en-US" smtClean="0"/>
              <a:t>‹#›</a:t>
            </a:fld>
            <a:endParaRPr lang="en-US"/>
          </a:p>
        </p:txBody>
      </p:sp>
      <p:pic>
        <p:nvPicPr>
          <p:cNvPr id="7" name="Picture 6" descr="MoleculeTracer.png"/>
          <p:cNvPicPr>
            <a:picLocks noChangeAspect="1"/>
          </p:cNvPicPr>
          <p:nvPr/>
        </p:nvPicPr>
        <p:blipFill>
          <a:blip r:embed="rId2"/>
          <a:stretch>
            <a:fillRect/>
          </a:stretch>
        </p:blipFill>
        <p:spPr>
          <a:xfrm>
            <a:off x="1674019" y="224679"/>
            <a:ext cx="5795963" cy="3943372"/>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777240" y="3962399"/>
            <a:ext cx="7585710" cy="672353"/>
          </a:xfrm>
        </p:spPr>
        <p:txBody>
          <a:bodyPr anchor="b">
            <a:normAutofit/>
          </a:bodyPr>
          <a:lstStyle>
            <a:lvl1pPr algn="ctr">
              <a:defRPr sz="36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3101957" y="457200"/>
            <a:ext cx="2940087" cy="2940087"/>
          </a:xfrm>
          <a:prstGeom prst="ellipse">
            <a:avLst/>
          </a:prstGeom>
          <a:solidFill>
            <a:schemeClr val="tx1">
              <a:lumMod val="75000"/>
            </a:schemeClr>
          </a:solidFill>
          <a:ln w="63500">
            <a:solidFill>
              <a:schemeClr val="tx1"/>
            </a:solidFill>
          </a:ln>
          <a:effectLst>
            <a:outerShdw blurRad="254000" dist="152400" dir="5400000" sx="90000" sy="-19000" rotWithShape="0">
              <a:prstClr val="black">
                <a:alpha val="20000"/>
              </a:prstClr>
            </a:outerShdw>
          </a:effectLst>
        </p:spPr>
        <p:txBody>
          <a:bodyPr vert="horz" lIns="91440" tIns="45720" rIns="91440" bIns="45720" rtlCol="0">
            <a:normAutofit/>
          </a:bodyPr>
          <a:lstStyle>
            <a:lvl1pPr marL="0" indent="0" algn="l" defTabSz="914400" rtl="0" eaLnBrk="1" latinLnBrk="0" hangingPunct="1">
              <a:spcBef>
                <a:spcPts val="2000"/>
              </a:spcBef>
              <a:buFontTx/>
              <a:buNone/>
              <a:defRPr sz="24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777240" y="4639235"/>
            <a:ext cx="7585710" cy="1371600"/>
          </a:xfrm>
        </p:spPr>
        <p:txBody>
          <a:bodyPr vert="horz" lIns="91440" tIns="45720" rIns="91440" bIns="45720" rtlCol="0">
            <a:normAutofit/>
          </a:bodyPr>
          <a:lstStyle>
            <a:lvl1pPr marL="0" indent="0" algn="ctr">
              <a:spcBef>
                <a:spcPts val="0"/>
              </a:spcBef>
              <a:buNone/>
              <a:defRPr sz="20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2000"/>
              </a:spcBef>
              <a:buFontTx/>
              <a:buNone/>
            </a:pPr>
            <a:r>
              <a:rPr lang="en-US"/>
              <a:t>Click to edit Master text styles</a:t>
            </a:r>
          </a:p>
        </p:txBody>
      </p:sp>
      <p:sp>
        <p:nvSpPr>
          <p:cNvPr id="5" name="Date Placeholder 4"/>
          <p:cNvSpPr>
            <a:spLocks noGrp="1"/>
          </p:cNvSpPr>
          <p:nvPr>
            <p:ph type="dt" sz="half" idx="10"/>
          </p:nvPr>
        </p:nvSpPr>
        <p:spPr/>
        <p:txBody>
          <a:bodyPr/>
          <a:lstStyle/>
          <a:p>
            <a:fld id="{511E13D5-6786-7248-BFBC-6AF193E94647}"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511E13D5-6786-7248-BFBC-6AF193E94647}"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19365" y="416859"/>
            <a:ext cx="1940859" cy="5607424"/>
          </a:xfrm>
        </p:spPr>
        <p:txBody>
          <a:bodyPr vert="eaVert" anchor="ctr" anchorCtr="0"/>
          <a:lstStyle/>
          <a:p>
            <a:r>
              <a:rPr lang="en-US"/>
              <a:t>Click to edit Master title style</a:t>
            </a:r>
            <a:endParaRPr/>
          </a:p>
        </p:txBody>
      </p:sp>
      <p:sp>
        <p:nvSpPr>
          <p:cNvPr id="3" name="Vertical Text Placeholder 2"/>
          <p:cNvSpPr>
            <a:spLocks noGrp="1"/>
          </p:cNvSpPr>
          <p:nvPr>
            <p:ph type="body" orient="vert" idx="1"/>
          </p:nvPr>
        </p:nvSpPr>
        <p:spPr>
          <a:xfrm>
            <a:off x="820737" y="414015"/>
            <a:ext cx="6144839" cy="5610268"/>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511E13D5-6786-7248-BFBC-6AF193E94647}"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511E13D5-6786-7248-BFBC-6AF193E94647}"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0737" y="1219013"/>
            <a:ext cx="7542213" cy="1958975"/>
          </a:xfrm>
        </p:spPr>
        <p:txBody>
          <a:bodyPr vert="horz" lIns="91440" tIns="45720" rIns="91440" bIns="45720" rtlCol="0" anchor="b" anchorCtr="0">
            <a:noAutofit/>
          </a:bodyPr>
          <a:lstStyle>
            <a:lvl1pPr algn="ctr" defTabSz="914400" rtl="0" eaLnBrk="1" latinLnBrk="0" hangingPunct="1">
              <a:spcBef>
                <a:spcPct val="0"/>
              </a:spcBef>
              <a:buNone/>
              <a:defRPr sz="52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820737" y="3224213"/>
            <a:ext cx="7542213" cy="1500187"/>
          </a:xfrm>
        </p:spPr>
        <p:txBody>
          <a:bodyPr vert="horz" lIns="91440" tIns="45720" rIns="91440" bIns="45720" rtlCol="0">
            <a:normAutofit/>
          </a:bodyPr>
          <a:lstStyle>
            <a:lvl1pPr marL="0" indent="0" algn="ctr" defTabSz="914400" rtl="0" eaLnBrk="1" latinLnBrk="0" hangingPunct="1">
              <a:spcBef>
                <a:spcPts val="300"/>
              </a:spcBef>
              <a:buFontTx/>
              <a:buNone/>
              <a:defRPr sz="2400" b="1" kern="1200">
                <a:solidFill>
                  <a:schemeClr val="tx1">
                    <a:tint val="75000"/>
                  </a:schemeClr>
                </a:solidFill>
                <a:effectLst>
                  <a:outerShdw blurRad="101600" dist="63500" dir="2700000" algn="tl" rotWithShape="0">
                    <a:prstClr val="black">
                      <a:alpha val="75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1E13D5-6786-7248-BFBC-6AF193E94647}"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79462" y="107577"/>
            <a:ext cx="7581901" cy="1653988"/>
          </a:xfrm>
        </p:spPr>
        <p:txBody>
          <a:bodyPr/>
          <a:lstStyle/>
          <a:p>
            <a:r>
              <a:rPr lang="en-US"/>
              <a:t>Click to edit Master title style</a:t>
            </a:r>
            <a:endParaRPr/>
          </a:p>
        </p:txBody>
      </p:sp>
      <p:sp>
        <p:nvSpPr>
          <p:cNvPr id="3" name="Content Placeholder 2"/>
          <p:cNvSpPr>
            <a:spLocks noGrp="1"/>
          </p:cNvSpPr>
          <p:nvPr>
            <p:ph sz="half" idx="1"/>
          </p:nvPr>
        </p:nvSpPr>
        <p:spPr>
          <a:xfrm>
            <a:off x="779462" y="1892301"/>
            <a:ext cx="3657600" cy="3975100"/>
          </a:xfrm>
        </p:spPr>
        <p:txBody>
          <a:bodyPr>
            <a:normAutofit/>
          </a:bodyPr>
          <a:lstStyle>
            <a:lvl1pPr>
              <a:defRPr sz="2000"/>
            </a:lvl1pPr>
            <a:lvl2pPr>
              <a:defRPr sz="1800"/>
            </a:lvl2pPr>
            <a:lvl3pPr>
              <a:defRPr sz="1800"/>
            </a:lvl3pPr>
            <a:lvl4pPr>
              <a:defRPr sz="1800"/>
            </a:lvl4pPr>
            <a:lvl5pPr>
              <a:defRPr sz="1800"/>
            </a:lvl5pPr>
            <a:lvl6pPr marL="2173288" indent="-344488">
              <a:defRPr sz="1800"/>
            </a:lvl6pPr>
            <a:lvl7pPr marL="2173288" indent="-344488">
              <a:defRPr sz="1800"/>
            </a:lvl7pPr>
            <a:lvl8pPr marL="2173288" indent="-344488">
              <a:defRPr sz="1800"/>
            </a:lvl8pPr>
            <a:lvl9pPr marL="2173288"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703763" y="1892301"/>
            <a:ext cx="3657600" cy="3975100"/>
          </a:xfrm>
        </p:spPr>
        <p:txBody>
          <a:bodyPr>
            <a:normAutofit/>
          </a:bodyPr>
          <a:lstStyle>
            <a:lvl1pPr>
              <a:defRPr sz="2000"/>
            </a:lvl1pPr>
            <a:lvl2pPr>
              <a:defRPr sz="1800"/>
            </a:lvl2pPr>
            <a:lvl3pPr>
              <a:defRPr sz="1800"/>
            </a:lvl3pPr>
            <a:lvl4pPr>
              <a:defRPr sz="1800"/>
            </a:lvl4pPr>
            <a:lvl5pPr>
              <a:defRPr sz="1800"/>
            </a:lvl5pPr>
            <a:lvl6pPr marL="2173288" indent="-344488">
              <a:defRPr sz="1800"/>
            </a:lvl6pPr>
            <a:lvl7pPr marL="2173288" indent="-344488">
              <a:defRPr sz="1800"/>
            </a:lvl7pPr>
            <a:lvl8pPr marL="2173288" indent="-344488">
              <a:defRPr sz="1800"/>
            </a:lvl8pPr>
            <a:lvl9pPr marL="2173288"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511E13D5-6786-7248-BFBC-6AF193E94647}"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79462" y="107577"/>
            <a:ext cx="7581901" cy="1653988"/>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779462" y="1761565"/>
            <a:ext cx="3657600" cy="515469"/>
          </a:xfrm>
        </p:spPr>
        <p:txBody>
          <a:bodyPr anchor="b">
            <a:normAutofit/>
          </a:bodyPr>
          <a:lstStyle>
            <a:lvl1pPr marL="0" indent="0" algn="ctr">
              <a:spcBef>
                <a:spcPct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79462" y="2393575"/>
            <a:ext cx="3657600" cy="3473823"/>
          </a:xfrm>
        </p:spPr>
        <p:txBody>
          <a:bodyPr>
            <a:normAutofit/>
          </a:bodyPr>
          <a:lstStyle>
            <a:lvl1pPr>
              <a:defRPr sz="2000"/>
            </a:lvl1pPr>
            <a:lvl2pPr>
              <a:defRPr sz="1800"/>
            </a:lvl2pPr>
            <a:lvl3pPr>
              <a:defRPr sz="1800"/>
            </a:lvl3pPr>
            <a:lvl4pPr>
              <a:defRPr sz="1800"/>
            </a:lvl4pPr>
            <a:lvl5pPr>
              <a:defRPr sz="1800"/>
            </a:lvl5pPr>
            <a:lvl6pPr marL="2173288" indent="-344488">
              <a:defRPr sz="1600"/>
            </a:lvl6pPr>
            <a:lvl7pPr marL="2173288" indent="-344488">
              <a:defRPr sz="1600"/>
            </a:lvl7pPr>
            <a:lvl8pPr marL="2173288" indent="-344488">
              <a:defRPr sz="1600"/>
            </a:lvl8pPr>
            <a:lvl9pPr marL="2173288"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4703763" y="1761565"/>
            <a:ext cx="3657600" cy="515469"/>
          </a:xfrm>
        </p:spPr>
        <p:txBody>
          <a:bodyPr anchor="b">
            <a:normAutofit/>
          </a:bodyPr>
          <a:lstStyle>
            <a:lvl1pPr marL="0" indent="0" algn="ctr">
              <a:spcBef>
                <a:spcPct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03763" y="2393575"/>
            <a:ext cx="3657600" cy="3473823"/>
          </a:xfrm>
        </p:spPr>
        <p:txBody>
          <a:bodyPr>
            <a:normAutofit/>
          </a:bodyPr>
          <a:lstStyle>
            <a:lvl1pPr>
              <a:defRPr sz="2000"/>
            </a:lvl1pPr>
            <a:lvl2pPr>
              <a:defRPr sz="1800"/>
            </a:lvl2pPr>
            <a:lvl3pPr>
              <a:defRPr sz="1800"/>
            </a:lvl3pPr>
            <a:lvl4pPr>
              <a:defRPr sz="1800"/>
            </a:lvl4pPr>
            <a:lvl5pPr>
              <a:defRPr sz="1800"/>
            </a:lvl5pPr>
            <a:lvl6pPr marL="2173288" indent="-344488">
              <a:defRPr sz="1600"/>
            </a:lvl6pPr>
            <a:lvl7pPr marL="2173288" indent="-344488">
              <a:defRPr sz="1600"/>
            </a:lvl7pPr>
            <a:lvl8pPr marL="2173288" indent="-344488">
              <a:defRPr sz="1600"/>
            </a:lvl8pPr>
            <a:lvl9pPr marL="2173288"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511E13D5-6786-7248-BFBC-6AF193E94647}" type="datetimeFigureOut">
              <a:rPr lang="en-US" smtClean="0"/>
              <a:t>10/18/23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511E13D5-6786-7248-BFBC-6AF193E94647}" type="datetimeFigureOut">
              <a:rPr lang="en-US" smtClean="0"/>
              <a:t>10/18/23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1E13D5-6786-7248-BFBC-6AF193E94647}" type="datetimeFigureOut">
              <a:rPr lang="en-US" smtClean="0"/>
              <a:t>10/18/23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9929" y="457201"/>
            <a:ext cx="3566160" cy="1371600"/>
          </a:xfrm>
        </p:spPr>
        <p:txBody>
          <a:bodyPr anchor="b">
            <a:normAutofit/>
          </a:bodyPr>
          <a:lstStyle>
            <a:lvl1pPr algn="ctr">
              <a:defRPr sz="3600" b="1"/>
            </a:lvl1pPr>
          </a:lstStyle>
          <a:p>
            <a:r>
              <a:rPr lang="en-US"/>
              <a:t>Click to edit Master title style</a:t>
            </a:r>
            <a:endParaRPr/>
          </a:p>
        </p:txBody>
      </p:sp>
      <p:sp>
        <p:nvSpPr>
          <p:cNvPr id="3" name="Content Placeholder 2"/>
          <p:cNvSpPr>
            <a:spLocks noGrp="1"/>
          </p:cNvSpPr>
          <p:nvPr>
            <p:ph idx="1"/>
          </p:nvPr>
        </p:nvSpPr>
        <p:spPr>
          <a:xfrm>
            <a:off x="4802393" y="457201"/>
            <a:ext cx="3566160" cy="5410200"/>
          </a:xfrm>
        </p:spPr>
        <p:txBody>
          <a:bodyPr>
            <a:normAutofit/>
          </a:bodyPr>
          <a:lstStyle>
            <a:lvl1pPr>
              <a:defRPr sz="2400"/>
            </a:lvl1pPr>
            <a:lvl2pPr>
              <a:defRPr sz="2200"/>
            </a:lvl2pPr>
            <a:lvl3pPr>
              <a:defRPr sz="2000"/>
            </a:lvl3pPr>
            <a:lvl4pPr>
              <a:defRPr sz="1800"/>
            </a:lvl4pPr>
            <a:lvl5pPr>
              <a:defRPr sz="1800"/>
            </a:lvl5pPr>
            <a:lvl6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6pPr>
            <a:lvl7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7pPr>
            <a:lvl8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8pPr>
            <a:lvl9pPr marL="2173288" indent="-344488">
              <a:defRPr sz="1800" b="1" kern="1200" dirty="0">
                <a:solidFill>
                  <a:schemeClr val="tx1"/>
                </a:solidFill>
                <a:effectLst>
                  <a:outerShdw blurRad="101600" dist="63500" dir="2700000" algn="tl" rotWithShape="0">
                    <a:prstClr val="black">
                      <a:alpha val="75000"/>
                    </a:prstClr>
                  </a:outerShdw>
                </a:effectLst>
                <a:latin typeface="+mn-lt"/>
                <a:ea typeface="+mn-ea"/>
                <a:cs typeface="+mn-cs"/>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779929" y="1828801"/>
            <a:ext cx="3566160" cy="3657600"/>
          </a:xfrm>
        </p:spPr>
        <p:txBody>
          <a:bodyPr>
            <a:normAutofit/>
          </a:bodyPr>
          <a:lstStyle>
            <a:lvl1pPr marL="0" indent="0" algn="ctr">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1E13D5-6786-7248-BFBC-6AF193E94647}"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7240" y="457200"/>
            <a:ext cx="3566160" cy="1371600"/>
          </a:xfrm>
        </p:spPr>
        <p:txBody>
          <a:bodyPr anchor="b">
            <a:normAutofit/>
          </a:bodyPr>
          <a:lstStyle>
            <a:lvl1pPr algn="ctr">
              <a:defRPr sz="36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5266765" y="1676400"/>
            <a:ext cx="2975610" cy="2975610"/>
          </a:xfrm>
          <a:prstGeom prst="ellipse">
            <a:avLst/>
          </a:prstGeom>
          <a:solidFill>
            <a:schemeClr val="tx1">
              <a:lumMod val="75000"/>
            </a:schemeClr>
          </a:solidFill>
          <a:ln w="63500">
            <a:solidFill>
              <a:schemeClr val="tx1"/>
            </a:solidFill>
          </a:ln>
          <a:effectLst>
            <a:outerShdw blurRad="254000" dist="152400" dir="5400000" sx="90000" sy="-19000" rotWithShape="0">
              <a:prstClr val="black">
                <a:alpha val="2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777240" y="1828800"/>
            <a:ext cx="3566160" cy="3657600"/>
          </a:xfrm>
        </p:spPr>
        <p:txBody>
          <a:bodyPr vert="horz" lIns="91440" tIns="45720" rIns="91440" bIns="45720" rtlCol="0">
            <a:normAutofit/>
          </a:bodyPr>
          <a:lstStyle>
            <a:lvl1pPr marL="0" indent="0" algn="ctr">
              <a:spcBef>
                <a:spcPts val="600"/>
              </a:spcBef>
              <a:buNone/>
              <a:defRPr sz="20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2000"/>
              </a:spcBef>
              <a:buFontTx/>
              <a:buNone/>
            </a:pPr>
            <a:r>
              <a:rPr lang="en-US"/>
              <a:t>Click to edit Master text styles</a:t>
            </a:r>
          </a:p>
        </p:txBody>
      </p:sp>
      <p:sp>
        <p:nvSpPr>
          <p:cNvPr id="5" name="Date Placeholder 4"/>
          <p:cNvSpPr>
            <a:spLocks noGrp="1"/>
          </p:cNvSpPr>
          <p:nvPr>
            <p:ph type="dt" sz="half" idx="10"/>
          </p:nvPr>
        </p:nvSpPr>
        <p:spPr/>
        <p:txBody>
          <a:bodyPr/>
          <a:lstStyle/>
          <a:p>
            <a:fld id="{511E13D5-6786-7248-BFBC-6AF193E94647}"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C233D4-04FC-4B4E-A84F-80D990160E3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GridOverlay.png"/>
          <p:cNvPicPr>
            <a:picLocks noChangeAspect="1"/>
          </p:cNvPicPr>
          <p:nvPr/>
        </p:nvPicPr>
        <p:blipFill>
          <a:blip r:embed="rId14"/>
          <a:stretch>
            <a:fillRect/>
          </a:stretch>
        </p:blipFill>
        <p:spPr>
          <a:xfrm>
            <a:off x="0" y="0"/>
            <a:ext cx="9144000" cy="6858000"/>
          </a:xfrm>
          <a:prstGeom prst="rect">
            <a:avLst/>
          </a:prstGeom>
          <a:solidFill>
            <a:schemeClr val="bg2">
              <a:lumMod val="60000"/>
              <a:lumOff val="40000"/>
              <a:alpha val="10000"/>
            </a:schemeClr>
          </a:solidFill>
        </p:spPr>
      </p:pic>
      <p:sp>
        <p:nvSpPr>
          <p:cNvPr id="2" name="Title Placeholder 1"/>
          <p:cNvSpPr>
            <a:spLocks noGrp="1"/>
          </p:cNvSpPr>
          <p:nvPr>
            <p:ph type="title"/>
          </p:nvPr>
        </p:nvSpPr>
        <p:spPr>
          <a:xfrm>
            <a:off x="779462" y="107577"/>
            <a:ext cx="7581901" cy="1653988"/>
          </a:xfrm>
          <a:prstGeom prst="rect">
            <a:avLst/>
          </a:prstGeom>
        </p:spPr>
        <p:txBody>
          <a:bodyPr vert="horz" lIns="91440" tIns="45720" rIns="91440" bIns="45720" rtlCol="0" anchor="ctr">
            <a:noAutofit/>
          </a:bodyPr>
          <a:lstStyle/>
          <a:p>
            <a:r>
              <a:rPr lang="en-US"/>
              <a:t>Click to edit Master title style</a:t>
            </a:r>
            <a:endParaRPr/>
          </a:p>
        </p:txBody>
      </p:sp>
      <p:sp>
        <p:nvSpPr>
          <p:cNvPr id="3" name="Text Placeholder 2"/>
          <p:cNvSpPr>
            <a:spLocks noGrp="1"/>
          </p:cNvSpPr>
          <p:nvPr>
            <p:ph type="body" idx="1"/>
          </p:nvPr>
        </p:nvSpPr>
        <p:spPr>
          <a:xfrm>
            <a:off x="779462" y="1882588"/>
            <a:ext cx="7581901" cy="39534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6651812" y="6356350"/>
            <a:ext cx="2133600" cy="365125"/>
          </a:xfrm>
          <a:prstGeom prst="rect">
            <a:avLst/>
          </a:prstGeom>
        </p:spPr>
        <p:txBody>
          <a:bodyPr vert="horz" lIns="91440" tIns="45720" rIns="91440" bIns="45720" rtlCol="0" anchor="ctr"/>
          <a:lstStyle>
            <a:lvl1pPr algn="r">
              <a:defRPr sz="1100">
                <a:solidFill>
                  <a:schemeClr val="tx1">
                    <a:tint val="75000"/>
                  </a:schemeClr>
                </a:solidFill>
                <a:effectLst>
                  <a:outerShdw blurRad="101600" dist="63500" dir="2700000" algn="tl" rotWithShape="0">
                    <a:prstClr val="black">
                      <a:alpha val="75000"/>
                    </a:prstClr>
                  </a:outerShdw>
                </a:effectLst>
              </a:defRPr>
            </a:lvl1pPr>
          </a:lstStyle>
          <a:p>
            <a:fld id="{511E13D5-6786-7248-BFBC-6AF193E94647}" type="datetimeFigureOut">
              <a:rPr lang="en-US" smtClean="0"/>
              <a:t>10/18/23</a:t>
            </a:fld>
            <a:endParaRPr lang="en-US"/>
          </a:p>
        </p:txBody>
      </p:sp>
      <p:sp>
        <p:nvSpPr>
          <p:cNvPr id="5" name="Footer Placeholder 4"/>
          <p:cNvSpPr>
            <a:spLocks noGrp="1"/>
          </p:cNvSpPr>
          <p:nvPr>
            <p:ph type="ftr" sz="quarter" idx="3"/>
          </p:nvPr>
        </p:nvSpPr>
        <p:spPr>
          <a:xfrm>
            <a:off x="354106" y="6356350"/>
            <a:ext cx="2895600" cy="365125"/>
          </a:xfrm>
          <a:prstGeom prst="rect">
            <a:avLst/>
          </a:prstGeom>
        </p:spPr>
        <p:txBody>
          <a:bodyPr vert="horz" lIns="91440" tIns="45720" rIns="91440" bIns="45720" rtlCol="0" anchor="ctr"/>
          <a:lstStyle>
            <a:lvl1pPr algn="l">
              <a:defRPr sz="1100">
                <a:solidFill>
                  <a:schemeClr val="tx1">
                    <a:tint val="75000"/>
                  </a:schemeClr>
                </a:solidFill>
                <a:effectLst>
                  <a:outerShdw blurRad="101600" dist="63500" dir="2700000" algn="tl" rotWithShape="0">
                    <a:prstClr val="black">
                      <a:alpha val="75000"/>
                    </a:prstClr>
                  </a:outerShdw>
                </a:effectLst>
              </a:defRPr>
            </a:lvl1pPr>
          </a:lstStyle>
          <a:p>
            <a:endParaRPr lang="en-US"/>
          </a:p>
        </p:txBody>
      </p:sp>
      <p:sp>
        <p:nvSpPr>
          <p:cNvPr id="6" name="Slide Number Placeholder 5"/>
          <p:cNvSpPr>
            <a:spLocks noGrp="1"/>
          </p:cNvSpPr>
          <p:nvPr>
            <p:ph type="sldNum" sz="quarter" idx="4"/>
          </p:nvPr>
        </p:nvSpPr>
        <p:spPr>
          <a:xfrm>
            <a:off x="4191000" y="6356350"/>
            <a:ext cx="762000" cy="365125"/>
          </a:xfrm>
          <a:prstGeom prst="rect">
            <a:avLst/>
          </a:prstGeom>
        </p:spPr>
        <p:txBody>
          <a:bodyPr vert="horz" lIns="91440" tIns="45720" rIns="91440" bIns="45720" rtlCol="0" anchor="ctr"/>
          <a:lstStyle>
            <a:lvl1pPr algn="ctr">
              <a:defRPr sz="1100">
                <a:solidFill>
                  <a:schemeClr val="tx1">
                    <a:tint val="75000"/>
                  </a:schemeClr>
                </a:solidFill>
                <a:effectLst>
                  <a:outerShdw blurRad="101600" dist="63500" dir="2700000" algn="tl" rotWithShape="0">
                    <a:prstClr val="black">
                      <a:alpha val="75000"/>
                    </a:prstClr>
                  </a:outerShdw>
                </a:effectLst>
              </a:defRPr>
            </a:lvl1pPr>
          </a:lstStyle>
          <a:p>
            <a:fld id="{41C233D4-04FC-4B4E-A84F-80D990160E3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914400" rtl="0" eaLnBrk="1" latinLnBrk="0" hangingPunct="1">
        <a:spcBef>
          <a:spcPct val="0"/>
        </a:spcBef>
        <a:buNone/>
        <a:defRPr sz="5600" b="1" kern="1200">
          <a:solidFill>
            <a:schemeClr val="tx1"/>
          </a:solidFill>
          <a:effectLst>
            <a:outerShdw blurRad="101600" dist="63500" dir="2700000" algn="tl" rotWithShape="0">
              <a:prstClr val="black">
                <a:alpha val="75000"/>
              </a:prstClr>
            </a:outerShdw>
          </a:effectLst>
          <a:latin typeface="+mj-lt"/>
          <a:ea typeface="+mj-ea"/>
          <a:cs typeface="+mj-cs"/>
        </a:defRPr>
      </a:lvl1pPr>
    </p:titleStyle>
    <p:bodyStyle>
      <a:lvl1pPr marL="403225" indent="-403225" algn="l" defTabSz="914400" rtl="0" eaLnBrk="1" latinLnBrk="0" hangingPunct="1">
        <a:spcBef>
          <a:spcPts val="2000"/>
        </a:spcBef>
        <a:buFontTx/>
        <a:buBlip>
          <a:blip r:embed="rId15"/>
        </a:buBlip>
        <a:defRPr sz="24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806450" indent="-403225" algn="l" defTabSz="914400" rtl="0" eaLnBrk="1" latinLnBrk="0" hangingPunct="1">
        <a:spcBef>
          <a:spcPts val="600"/>
        </a:spcBef>
        <a:buFontTx/>
        <a:buBlip>
          <a:blip r:embed="rId15"/>
        </a:buBlip>
        <a:defRPr sz="2200" b="1" kern="1200">
          <a:solidFill>
            <a:schemeClr val="tx1"/>
          </a:solidFill>
          <a:effectLst>
            <a:outerShdw blurRad="101600" dist="63500" dir="2700000" algn="tl" rotWithShape="0">
              <a:prstClr val="black">
                <a:alpha val="75000"/>
              </a:prstClr>
            </a:outerShdw>
          </a:effectLst>
          <a:latin typeface="+mn-lt"/>
          <a:ea typeface="+mn-ea"/>
          <a:cs typeface="+mn-cs"/>
        </a:defRPr>
      </a:lvl2pPr>
      <a:lvl3pPr marL="1143000" indent="-336550" algn="l" defTabSz="914400" rtl="0" eaLnBrk="1" latinLnBrk="0" hangingPunct="1">
        <a:spcBef>
          <a:spcPts val="600"/>
        </a:spcBef>
        <a:buFontTx/>
        <a:buBlip>
          <a:blip r:embed="rId15"/>
        </a:buBlip>
        <a:defRPr sz="2000" b="1" kern="1200">
          <a:solidFill>
            <a:schemeClr val="tx1"/>
          </a:solidFill>
          <a:effectLst>
            <a:outerShdw blurRad="101600" dist="63500" dir="2700000" algn="tl" rotWithShape="0">
              <a:prstClr val="black">
                <a:alpha val="75000"/>
              </a:prstClr>
            </a:outerShdw>
          </a:effectLst>
          <a:latin typeface="+mn-lt"/>
          <a:ea typeface="+mn-ea"/>
          <a:cs typeface="+mn-cs"/>
        </a:defRPr>
      </a:lvl3pPr>
      <a:lvl4pPr marL="1492250" indent="-349250" algn="l" defTabSz="914400" rtl="0" eaLnBrk="1" latinLnBrk="0" hangingPunct="1">
        <a:spcBef>
          <a:spcPts val="600"/>
        </a:spcBef>
        <a:buFontTx/>
        <a:buBlip>
          <a:blip r:embed="rId15"/>
        </a:buBlip>
        <a:defRPr sz="1800" b="1" kern="1200">
          <a:solidFill>
            <a:schemeClr val="tx1"/>
          </a:solidFill>
          <a:effectLst>
            <a:outerShdw blurRad="101600" dist="63500" dir="2700000" algn="tl" rotWithShape="0">
              <a:prstClr val="black">
                <a:alpha val="75000"/>
              </a:prstClr>
            </a:outerShdw>
          </a:effectLst>
          <a:latin typeface="+mn-lt"/>
          <a:ea typeface="+mn-ea"/>
          <a:cs typeface="+mn-cs"/>
        </a:defRPr>
      </a:lvl4pPr>
      <a:lvl5pPr marL="1828800" indent="-336550" algn="l" defTabSz="914400" rtl="0" eaLnBrk="1" latinLnBrk="0" hangingPunct="1">
        <a:spcBef>
          <a:spcPts val="600"/>
        </a:spcBef>
        <a:buFontTx/>
        <a:buBlip>
          <a:blip r:embed="rId15"/>
        </a:buBlip>
        <a:defRPr sz="1800" b="1" kern="1200">
          <a:solidFill>
            <a:schemeClr val="tx1"/>
          </a:solidFill>
          <a:effectLst>
            <a:outerShdw blurRad="101600" dist="63500" dir="2700000" algn="tl" rotWithShape="0">
              <a:prstClr val="black">
                <a:alpha val="75000"/>
              </a:prstClr>
            </a:outerShdw>
          </a:effectLst>
          <a:latin typeface="+mn-lt"/>
          <a:ea typeface="+mn-ea"/>
          <a:cs typeface="+mn-cs"/>
        </a:defRPr>
      </a:lvl5pPr>
      <a:lvl6pPr marL="2173288"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6pPr>
      <a:lvl7pPr marL="2516188"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7pPr>
      <a:lvl8pPr marL="2860675"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8pPr>
      <a:lvl9pPr marL="3205163" indent="-344488" algn="l" defTabSz="914400" rtl="0" eaLnBrk="1" latinLnBrk="0" hangingPunct="1">
        <a:spcBef>
          <a:spcPct val="20000"/>
        </a:spcBef>
        <a:buFontTx/>
        <a:buBlip>
          <a:blip r:embed="rId15"/>
        </a:buBlip>
        <a:defRPr lang="en-US" sz="1800" b="1" kern="1200" dirty="0">
          <a:solidFill>
            <a:schemeClr val="tx1"/>
          </a:solidFill>
          <a:effectLst>
            <a:outerShdw blurRad="101600" dist="63500" dir="2700000" algn="tl" rotWithShape="0">
              <a:prstClr val="black">
                <a:alpha val="75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Artificial Intelligence</a:t>
            </a:r>
          </a:p>
        </p:txBody>
      </p:sp>
      <p:sp>
        <p:nvSpPr>
          <p:cNvPr id="3" name="Subtitle 2"/>
          <p:cNvSpPr>
            <a:spLocks noGrp="1"/>
          </p:cNvSpPr>
          <p:nvPr>
            <p:ph type="subTitle" idx="1"/>
          </p:nvPr>
        </p:nvSpPr>
        <p:spPr/>
        <p:txBody>
          <a:bodyPr/>
          <a:lstStyle/>
          <a:p>
            <a:r>
              <a:rPr lang="en-US" dirty="0"/>
              <a:t>Dr. O. I. </a:t>
            </a:r>
            <a:r>
              <a:rPr lang="en-US" dirty="0" err="1"/>
              <a:t>Adelaiye</a:t>
            </a:r>
            <a:endParaRPr lang="en-US" dirty="0"/>
          </a:p>
        </p:txBody>
      </p:sp>
    </p:spTree>
    <p:extLst>
      <p:ext uri="{BB962C8B-B14F-4D97-AF65-F5344CB8AC3E}">
        <p14:creationId xmlns:p14="http://schemas.microsoft.com/office/powerpoint/2010/main" val="2105682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sp>
        <p:nvSpPr>
          <p:cNvPr id="3" name="Content Placeholder 2"/>
          <p:cNvSpPr>
            <a:spLocks noGrp="1"/>
          </p:cNvSpPr>
          <p:nvPr>
            <p:ph idx="1"/>
          </p:nvPr>
        </p:nvSpPr>
        <p:spPr/>
        <p:txBody>
          <a:bodyPr>
            <a:noAutofit/>
          </a:bodyPr>
          <a:lstStyle/>
          <a:p>
            <a:r>
              <a:rPr lang="en-US" sz="3600" dirty="0"/>
              <a:t>Just how can it understand that you are interested in knowing the weather in a specific location or the traffic on the exact route that you travel every morning? </a:t>
            </a:r>
          </a:p>
          <a:p>
            <a:r>
              <a:rPr lang="en-US" sz="3600" dirty="0"/>
              <a:t>The answer is NLU: Natural language understanding. </a:t>
            </a:r>
          </a:p>
        </p:txBody>
      </p:sp>
    </p:spTree>
    <p:extLst>
      <p:ext uri="{BB962C8B-B14F-4D97-AF65-F5344CB8AC3E}">
        <p14:creationId xmlns:p14="http://schemas.microsoft.com/office/powerpoint/2010/main" val="1948899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sp>
        <p:nvSpPr>
          <p:cNvPr id="3" name="Content Placeholder 2"/>
          <p:cNvSpPr>
            <a:spLocks noGrp="1"/>
          </p:cNvSpPr>
          <p:nvPr>
            <p:ph idx="1"/>
          </p:nvPr>
        </p:nvSpPr>
        <p:spPr/>
        <p:txBody>
          <a:bodyPr>
            <a:noAutofit/>
          </a:bodyPr>
          <a:lstStyle/>
          <a:p>
            <a:r>
              <a:rPr lang="en-US" sz="4000" dirty="0"/>
              <a:t>This artificial intelligence centered automation enables voice technology, like </a:t>
            </a:r>
            <a:r>
              <a:rPr lang="en-US" sz="4000" dirty="0" err="1"/>
              <a:t>Siri</a:t>
            </a:r>
            <a:r>
              <a:rPr lang="en-US" sz="4000" dirty="0"/>
              <a:t>, </a:t>
            </a:r>
            <a:r>
              <a:rPr lang="en-US" sz="4000" dirty="0" err="1"/>
              <a:t>Cortana</a:t>
            </a:r>
            <a:r>
              <a:rPr lang="en-US" sz="4000" dirty="0"/>
              <a:t>, </a:t>
            </a:r>
            <a:r>
              <a:rPr lang="en-US" sz="4000" dirty="0" err="1"/>
              <a:t>Alexa</a:t>
            </a:r>
            <a:r>
              <a:rPr lang="en-US" sz="4000" dirty="0"/>
              <a:t> and Google’s Assistant, to deduce what you actually mean, regardless of the way you express it.</a:t>
            </a:r>
          </a:p>
        </p:txBody>
      </p:sp>
    </p:spTree>
    <p:extLst>
      <p:ext uri="{BB962C8B-B14F-4D97-AF65-F5344CB8AC3E}">
        <p14:creationId xmlns:p14="http://schemas.microsoft.com/office/powerpoint/2010/main" val="1539733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sp>
        <p:nvSpPr>
          <p:cNvPr id="3" name="Content Placeholder 2"/>
          <p:cNvSpPr>
            <a:spLocks noGrp="1"/>
          </p:cNvSpPr>
          <p:nvPr>
            <p:ph idx="1"/>
          </p:nvPr>
        </p:nvSpPr>
        <p:spPr/>
        <p:txBody>
          <a:bodyPr>
            <a:noAutofit/>
          </a:bodyPr>
          <a:lstStyle/>
          <a:p>
            <a:r>
              <a:rPr lang="en-US" sz="4000" dirty="0"/>
              <a:t>This technology is being improve everyday into more languages on the part of the humans and taking into account wider ranges of intonations</a:t>
            </a:r>
          </a:p>
        </p:txBody>
      </p:sp>
    </p:spTree>
    <p:extLst>
      <p:ext uri="{BB962C8B-B14F-4D97-AF65-F5344CB8AC3E}">
        <p14:creationId xmlns:p14="http://schemas.microsoft.com/office/powerpoint/2010/main" val="3990450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3" name="Content Placeholder 2"/>
          <p:cNvSpPr>
            <a:spLocks noGrp="1"/>
          </p:cNvSpPr>
          <p:nvPr>
            <p:ph idx="1"/>
          </p:nvPr>
        </p:nvSpPr>
        <p:spPr/>
        <p:txBody>
          <a:bodyPr>
            <a:noAutofit/>
          </a:bodyPr>
          <a:lstStyle/>
          <a:p>
            <a:r>
              <a:rPr lang="en-US" sz="3600" dirty="0"/>
              <a:t>The comprehension by computers of the structure and meaning of human language (e.g., English, Spanish, Japanese, </a:t>
            </a:r>
            <a:r>
              <a:rPr lang="en-US" sz="3600" dirty="0" err="1"/>
              <a:t>hausa</a:t>
            </a:r>
            <a:r>
              <a:rPr lang="en-US" sz="3600" dirty="0"/>
              <a:t>), allowing users to interact with the computer using natural sentences”.</a:t>
            </a:r>
          </a:p>
          <a:p>
            <a:pPr marL="0" indent="0">
              <a:buNone/>
            </a:pPr>
            <a:endParaRPr lang="en-US" sz="3600" dirty="0"/>
          </a:p>
        </p:txBody>
      </p:sp>
    </p:spTree>
    <p:extLst>
      <p:ext uri="{BB962C8B-B14F-4D97-AF65-F5344CB8AC3E}">
        <p14:creationId xmlns:p14="http://schemas.microsoft.com/office/powerpoint/2010/main" val="1434433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3" name="Content Placeholder 2"/>
          <p:cNvSpPr>
            <a:spLocks noGrp="1"/>
          </p:cNvSpPr>
          <p:nvPr>
            <p:ph idx="1"/>
          </p:nvPr>
        </p:nvSpPr>
        <p:spPr/>
        <p:txBody>
          <a:bodyPr>
            <a:normAutofit fontScale="92500" lnSpcReduction="20000"/>
          </a:bodyPr>
          <a:lstStyle/>
          <a:p>
            <a:r>
              <a:rPr lang="en-US" sz="3600" dirty="0"/>
              <a:t>In other words, NLU is Artificial Intelligence that uses computer software to interpret text and any type of unstructured data. </a:t>
            </a:r>
          </a:p>
          <a:p>
            <a:r>
              <a:rPr lang="en-US" sz="3600" dirty="0"/>
              <a:t>NLU can digest a text, translate it into computer language and produce an output in a language that humans can understand.</a:t>
            </a:r>
            <a:r>
              <a:rPr lang="en-US" dirty="0"/>
              <a:t> </a:t>
            </a:r>
          </a:p>
        </p:txBody>
      </p:sp>
    </p:spTree>
    <p:extLst>
      <p:ext uri="{BB962C8B-B14F-4D97-AF65-F5344CB8AC3E}">
        <p14:creationId xmlns:p14="http://schemas.microsoft.com/office/powerpoint/2010/main" val="1092782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NLU VS NLP</a:t>
            </a:r>
          </a:p>
        </p:txBody>
      </p:sp>
      <p:sp>
        <p:nvSpPr>
          <p:cNvPr id="3" name="Content Placeholder 2"/>
          <p:cNvSpPr>
            <a:spLocks noGrp="1"/>
          </p:cNvSpPr>
          <p:nvPr>
            <p:ph idx="1"/>
          </p:nvPr>
        </p:nvSpPr>
        <p:spPr/>
        <p:txBody>
          <a:bodyPr>
            <a:noAutofit/>
          </a:bodyPr>
          <a:lstStyle/>
          <a:p>
            <a:r>
              <a:rPr lang="en-US" sz="3200" dirty="0"/>
              <a:t>NLU and natural language processing (NLP) are often confused. Instead they are different parts of the same process of natural language elaboration. </a:t>
            </a:r>
          </a:p>
          <a:p>
            <a:r>
              <a:rPr lang="en-US" sz="3200" dirty="0"/>
              <a:t>NLU is a component of NLP. More precisely, it is a subset of the understanding and comprehension part of natural language processing.</a:t>
            </a:r>
          </a:p>
        </p:txBody>
      </p:sp>
    </p:spTree>
    <p:extLst>
      <p:ext uri="{BB962C8B-B14F-4D97-AF65-F5344CB8AC3E}">
        <p14:creationId xmlns:p14="http://schemas.microsoft.com/office/powerpoint/2010/main" val="4043211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800100"/>
            <a:ext cx="9144000" cy="5234940"/>
          </a:xfrm>
          <a:prstGeom prst="rect">
            <a:avLst/>
          </a:prstGeom>
        </p:spPr>
      </p:pic>
    </p:spTree>
    <p:extLst>
      <p:ext uri="{BB962C8B-B14F-4D97-AF65-F5344CB8AC3E}">
        <p14:creationId xmlns:p14="http://schemas.microsoft.com/office/powerpoint/2010/main" val="2983066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NLU </a:t>
            </a:r>
            <a:r>
              <a:rPr lang="en-US" dirty="0" err="1"/>
              <a:t>vs</a:t>
            </a:r>
            <a:r>
              <a:rPr lang="en-US" dirty="0"/>
              <a:t> NLP</a:t>
            </a:r>
          </a:p>
        </p:txBody>
      </p:sp>
      <p:sp>
        <p:nvSpPr>
          <p:cNvPr id="3" name="Content Placeholder 2"/>
          <p:cNvSpPr>
            <a:spLocks noGrp="1"/>
          </p:cNvSpPr>
          <p:nvPr>
            <p:ph idx="1"/>
          </p:nvPr>
        </p:nvSpPr>
        <p:spPr>
          <a:xfrm>
            <a:off x="731540" y="1571134"/>
            <a:ext cx="7822427" cy="3953436"/>
          </a:xfrm>
        </p:spPr>
        <p:txBody>
          <a:bodyPr>
            <a:noAutofit/>
          </a:bodyPr>
          <a:lstStyle/>
          <a:p>
            <a:r>
              <a:rPr lang="en-US" sz="3200" dirty="0"/>
              <a:t>Natural language understanding interprets the meaning that the user communicates and classifies it into proper intents.</a:t>
            </a:r>
          </a:p>
          <a:p>
            <a:r>
              <a:rPr lang="en-US" sz="3200" dirty="0"/>
              <a:t>For example, it is relatively easy for humans who speak the same language to understand each other, although mispronunciations, choice of vocabulary or phrasings may complicate this. </a:t>
            </a:r>
          </a:p>
        </p:txBody>
      </p:sp>
    </p:spTree>
    <p:extLst>
      <p:ext uri="{BB962C8B-B14F-4D97-AF65-F5344CB8AC3E}">
        <p14:creationId xmlns:p14="http://schemas.microsoft.com/office/powerpoint/2010/main" val="357254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NLU </a:t>
            </a:r>
            <a:r>
              <a:rPr lang="en-US" dirty="0" err="1"/>
              <a:t>vs</a:t>
            </a:r>
            <a:r>
              <a:rPr lang="en-US" dirty="0"/>
              <a:t> NLP</a:t>
            </a:r>
          </a:p>
        </p:txBody>
      </p:sp>
      <p:sp>
        <p:nvSpPr>
          <p:cNvPr id="3" name="Content Placeholder 2"/>
          <p:cNvSpPr>
            <a:spLocks noGrp="1"/>
          </p:cNvSpPr>
          <p:nvPr>
            <p:ph idx="1"/>
          </p:nvPr>
        </p:nvSpPr>
        <p:spPr/>
        <p:txBody>
          <a:bodyPr>
            <a:normAutofit/>
          </a:bodyPr>
          <a:lstStyle/>
          <a:p>
            <a:r>
              <a:rPr lang="en-US" sz="3600" dirty="0"/>
              <a:t>NLU is responsible for this task of distinguishing what is meant by applying a range of processes such as text categorization, content analysis and sentiment analysis, which enables the machine to handle different inputs.</a:t>
            </a:r>
          </a:p>
        </p:txBody>
      </p:sp>
    </p:spTree>
    <p:extLst>
      <p:ext uri="{BB962C8B-B14F-4D97-AF65-F5344CB8AC3E}">
        <p14:creationId xmlns:p14="http://schemas.microsoft.com/office/powerpoint/2010/main" val="8393369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NLU </a:t>
            </a:r>
            <a:r>
              <a:rPr lang="en-US" dirty="0" err="1"/>
              <a:t>vs</a:t>
            </a:r>
            <a:r>
              <a:rPr lang="en-US" dirty="0"/>
              <a:t> NLP</a:t>
            </a:r>
          </a:p>
        </p:txBody>
      </p:sp>
      <p:sp>
        <p:nvSpPr>
          <p:cNvPr id="3" name="Content Placeholder 2"/>
          <p:cNvSpPr>
            <a:spLocks noGrp="1"/>
          </p:cNvSpPr>
          <p:nvPr>
            <p:ph idx="1"/>
          </p:nvPr>
        </p:nvSpPr>
        <p:spPr/>
        <p:txBody>
          <a:bodyPr>
            <a:normAutofit fontScale="92500" lnSpcReduction="10000"/>
          </a:bodyPr>
          <a:lstStyle/>
          <a:p>
            <a:r>
              <a:rPr lang="en-US" sz="2800" dirty="0"/>
              <a:t>On the other hand, natural language processing is an umbrella term to explain the whole process of turning unstructured data into structured data. </a:t>
            </a:r>
          </a:p>
          <a:p>
            <a:r>
              <a:rPr lang="en-US" sz="2800" dirty="0"/>
              <a:t>NLP helps technology to engage in communication using natural human language. As a result, we now have the opportunity to establish a conversation with virtual technology in order to accomplish tasks and answer questions.</a:t>
            </a:r>
          </a:p>
        </p:txBody>
      </p:sp>
    </p:spTree>
    <p:extLst>
      <p:ext uri="{BB962C8B-B14F-4D97-AF65-F5344CB8AC3E}">
        <p14:creationId xmlns:p14="http://schemas.microsoft.com/office/powerpoint/2010/main" val="308337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sp>
        <p:nvSpPr>
          <p:cNvPr id="3" name="Text Placeholder 2"/>
          <p:cNvSpPr>
            <a:spLocks noGrp="1"/>
          </p:cNvSpPr>
          <p:nvPr>
            <p:ph type="body" idx="1"/>
          </p:nvPr>
        </p:nvSpPr>
        <p:spPr/>
        <p:txBody>
          <a:bodyPr/>
          <a:lstStyle/>
          <a:p>
            <a:r>
              <a:rPr lang="en-US" dirty="0"/>
              <a:t>Lecture 2</a:t>
            </a:r>
          </a:p>
          <a:p>
            <a:endParaRPr lang="en-US" dirty="0"/>
          </a:p>
        </p:txBody>
      </p:sp>
    </p:spTree>
    <p:extLst>
      <p:ext uri="{BB962C8B-B14F-4D97-AF65-F5344CB8AC3E}">
        <p14:creationId xmlns:p14="http://schemas.microsoft.com/office/powerpoint/2010/main" val="199145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 of NLU</a:t>
            </a:r>
          </a:p>
        </p:txBody>
      </p:sp>
      <p:sp>
        <p:nvSpPr>
          <p:cNvPr id="3" name="Content Placeholder 2"/>
          <p:cNvSpPr>
            <a:spLocks noGrp="1"/>
          </p:cNvSpPr>
          <p:nvPr>
            <p:ph idx="1"/>
          </p:nvPr>
        </p:nvSpPr>
        <p:spPr>
          <a:xfrm>
            <a:off x="779462" y="1882587"/>
            <a:ext cx="7581901" cy="4562135"/>
          </a:xfrm>
        </p:spPr>
        <p:txBody>
          <a:bodyPr>
            <a:normAutofit/>
          </a:bodyPr>
          <a:lstStyle/>
          <a:p>
            <a:r>
              <a:rPr lang="en-US" dirty="0"/>
              <a:t>1950: Beginning of NLU</a:t>
            </a:r>
          </a:p>
          <a:p>
            <a:r>
              <a:rPr lang="en-US" dirty="0"/>
              <a:t>1970-80s: Linguist began to code</a:t>
            </a:r>
          </a:p>
          <a:p>
            <a:pPr lvl="1"/>
            <a:r>
              <a:rPr lang="en-US" b="0" dirty="0">
                <a:effectLst/>
              </a:rPr>
              <a:t>Linguistics experts started to contribute to NLU, by “coding” all grammar and semantic rules.</a:t>
            </a:r>
            <a:endParaRPr lang="en-US" dirty="0"/>
          </a:p>
          <a:p>
            <a:r>
              <a:rPr lang="en-US" b="0" dirty="0"/>
              <a:t>1990-2015: Statistical revolution in Natural Language Processing.</a:t>
            </a:r>
          </a:p>
          <a:p>
            <a:pPr lvl="1"/>
            <a:r>
              <a:rPr lang="en-US" b="0" dirty="0">
                <a:effectLst/>
              </a:rPr>
              <a:t>The majority of the models in NLP now include what is called today “Machine Learning”. It is a probability model. The more you give data, the more efficient the model is.</a:t>
            </a:r>
            <a:endParaRPr lang="en-US" dirty="0"/>
          </a:p>
          <a:p>
            <a:pPr marL="403225" lvl="1" indent="0">
              <a:buNone/>
            </a:pPr>
            <a:endParaRPr lang="en-US" dirty="0"/>
          </a:p>
        </p:txBody>
      </p:sp>
    </p:spTree>
    <p:extLst>
      <p:ext uri="{BB962C8B-B14F-4D97-AF65-F5344CB8AC3E}">
        <p14:creationId xmlns:p14="http://schemas.microsoft.com/office/powerpoint/2010/main" val="2977230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248320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1A047-DA49-9B48-83DB-B04830294909}"/>
              </a:ext>
            </a:extLst>
          </p:cNvPr>
          <p:cNvSpPr>
            <a:spLocks noGrp="1"/>
          </p:cNvSpPr>
          <p:nvPr>
            <p:ph type="title"/>
          </p:nvPr>
        </p:nvSpPr>
        <p:spPr/>
        <p:txBody>
          <a:bodyPr/>
          <a:lstStyle/>
          <a:p>
            <a:r>
              <a:rPr lang="en-US" dirty="0"/>
              <a:t>Test Code</a:t>
            </a:r>
          </a:p>
        </p:txBody>
      </p:sp>
      <p:sp>
        <p:nvSpPr>
          <p:cNvPr id="3" name="Content Placeholder 2">
            <a:extLst>
              <a:ext uri="{FF2B5EF4-FFF2-40B4-BE49-F238E27FC236}">
                <a16:creationId xmlns:a16="http://schemas.microsoft.com/office/drawing/2014/main" id="{6787955E-5925-174E-8789-1A15D8D8D726}"/>
              </a:ext>
            </a:extLst>
          </p:cNvPr>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142902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pic>
        <p:nvPicPr>
          <p:cNvPr id="4" name="Picture 3"/>
          <p:cNvPicPr>
            <a:picLocks noChangeAspect="1"/>
          </p:cNvPicPr>
          <p:nvPr/>
        </p:nvPicPr>
        <p:blipFill>
          <a:blip r:embed="rId2"/>
          <a:stretch>
            <a:fillRect/>
          </a:stretch>
        </p:blipFill>
        <p:spPr>
          <a:xfrm>
            <a:off x="659657" y="1880330"/>
            <a:ext cx="7846389" cy="4957491"/>
          </a:xfrm>
          <a:prstGeom prst="rect">
            <a:avLst/>
          </a:prstGeom>
        </p:spPr>
      </p:pic>
    </p:spTree>
    <p:extLst>
      <p:ext uri="{BB962C8B-B14F-4D97-AF65-F5344CB8AC3E}">
        <p14:creationId xmlns:p14="http://schemas.microsoft.com/office/powerpoint/2010/main" val="2721544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52500" y="0"/>
            <a:ext cx="7231476" cy="6858000"/>
          </a:xfrm>
          <a:prstGeom prst="rect">
            <a:avLst/>
          </a:prstGeom>
        </p:spPr>
      </p:pic>
      <p:sp>
        <p:nvSpPr>
          <p:cNvPr id="2" name="TextBox 1"/>
          <p:cNvSpPr txBox="1"/>
          <p:nvPr/>
        </p:nvSpPr>
        <p:spPr>
          <a:xfrm>
            <a:off x="1067955" y="6303817"/>
            <a:ext cx="7020021" cy="523220"/>
          </a:xfrm>
          <a:prstGeom prst="rect">
            <a:avLst/>
          </a:prstGeom>
          <a:solidFill>
            <a:schemeClr val="bg1"/>
          </a:solidFill>
        </p:spPr>
        <p:txBody>
          <a:bodyPr wrap="none" rtlCol="0">
            <a:spAutoFit/>
          </a:bodyPr>
          <a:lstStyle/>
          <a:p>
            <a:r>
              <a:rPr lang="en-US" sz="2800" dirty="0"/>
              <a:t>DEFT: - Deep Exploration and Filtering of Text</a:t>
            </a:r>
          </a:p>
        </p:txBody>
      </p:sp>
    </p:spTree>
    <p:extLst>
      <p:ext uri="{BB962C8B-B14F-4D97-AF65-F5344CB8AC3E}">
        <p14:creationId xmlns:p14="http://schemas.microsoft.com/office/powerpoint/2010/main" val="2721472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381000"/>
            <a:ext cx="9144000" cy="6096000"/>
          </a:xfrm>
          <a:prstGeom prst="rect">
            <a:avLst/>
          </a:prstGeom>
        </p:spPr>
      </p:pic>
    </p:spTree>
    <p:extLst>
      <p:ext uri="{BB962C8B-B14F-4D97-AF65-F5344CB8AC3E}">
        <p14:creationId xmlns:p14="http://schemas.microsoft.com/office/powerpoint/2010/main" val="2256703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9462" y="527078"/>
            <a:ext cx="7581901" cy="5308946"/>
          </a:xfrm>
        </p:spPr>
        <p:txBody>
          <a:bodyPr>
            <a:noAutofit/>
          </a:bodyPr>
          <a:lstStyle/>
          <a:p>
            <a:r>
              <a:rPr lang="en-US" sz="3200" dirty="0"/>
              <a:t>We like to imagine talking to computers the way Detective Del Spooner spoke to Sonny in </a:t>
            </a:r>
            <a:r>
              <a:rPr lang="en-US" sz="3200" i="1" dirty="0" err="1"/>
              <a:t>Irobot</a:t>
            </a:r>
            <a:r>
              <a:rPr lang="en-US" sz="3200" dirty="0"/>
              <a:t>, but in reality, natural language processing is more than just teaching a computer to understand words. </a:t>
            </a:r>
          </a:p>
          <a:p>
            <a:r>
              <a:rPr lang="en-US" sz="3200" dirty="0"/>
              <a:t>The subtext of how and why we use the words we do is notoriously difficult for computers to comprehend. Instead of Data, we get frustrations with our assistants and endless jokes.</a:t>
            </a:r>
          </a:p>
          <a:p>
            <a:endParaRPr lang="en-US" sz="3200" dirty="0"/>
          </a:p>
        </p:txBody>
      </p:sp>
    </p:spTree>
    <p:extLst>
      <p:ext uri="{BB962C8B-B14F-4D97-AF65-F5344CB8AC3E}">
        <p14:creationId xmlns:p14="http://schemas.microsoft.com/office/powerpoint/2010/main" val="26606569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850900"/>
            <a:ext cx="9144000" cy="5143500"/>
          </a:xfrm>
          <a:prstGeom prst="rect">
            <a:avLst/>
          </a:prstGeom>
        </p:spPr>
      </p:pic>
    </p:spTree>
    <p:extLst>
      <p:ext uri="{BB962C8B-B14F-4D97-AF65-F5344CB8AC3E}">
        <p14:creationId xmlns:p14="http://schemas.microsoft.com/office/powerpoint/2010/main" val="1816843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787400"/>
            <a:ext cx="9144000" cy="5279571"/>
          </a:xfrm>
          <a:prstGeom prst="rect">
            <a:avLst/>
          </a:prstGeom>
        </p:spPr>
      </p:pic>
    </p:spTree>
    <p:extLst>
      <p:ext uri="{BB962C8B-B14F-4D97-AF65-F5344CB8AC3E}">
        <p14:creationId xmlns:p14="http://schemas.microsoft.com/office/powerpoint/2010/main" val="1126113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Natural Language</a:t>
            </a:r>
          </a:p>
        </p:txBody>
      </p:sp>
      <p:sp>
        <p:nvSpPr>
          <p:cNvPr id="3" name="Content Placeholder 2"/>
          <p:cNvSpPr>
            <a:spLocks noGrp="1"/>
          </p:cNvSpPr>
          <p:nvPr>
            <p:ph idx="1"/>
          </p:nvPr>
        </p:nvSpPr>
        <p:spPr>
          <a:xfrm>
            <a:off x="779462" y="1882587"/>
            <a:ext cx="7581901" cy="4514219"/>
          </a:xfrm>
        </p:spPr>
        <p:txBody>
          <a:bodyPr>
            <a:noAutofit/>
          </a:bodyPr>
          <a:lstStyle/>
          <a:p>
            <a:r>
              <a:rPr lang="en-US" sz="3600" i="1" dirty="0"/>
              <a:t>Have you ever asked: “Google, what’s the weather like outside?” or “</a:t>
            </a:r>
            <a:r>
              <a:rPr lang="en-US" sz="3600" i="1" dirty="0" err="1"/>
              <a:t>Siri</a:t>
            </a:r>
            <a:r>
              <a:rPr lang="en-US" sz="3600" i="1" dirty="0"/>
              <a:t>, how is the traffic this morning?”</a:t>
            </a:r>
            <a:endParaRPr lang="en-US" sz="3600" dirty="0"/>
          </a:p>
          <a:p>
            <a:r>
              <a:rPr lang="en-US" sz="3600" dirty="0"/>
              <a:t>If yes, you would have received a data-supported answer from your portable device or mobile phone.</a:t>
            </a:r>
          </a:p>
          <a:p>
            <a:endParaRPr lang="en-US" sz="3600" dirty="0"/>
          </a:p>
        </p:txBody>
      </p:sp>
    </p:spTree>
    <p:extLst>
      <p:ext uri="{BB962C8B-B14F-4D97-AF65-F5344CB8AC3E}">
        <p14:creationId xmlns:p14="http://schemas.microsoft.com/office/powerpoint/2010/main" val="24331839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bit">
  <a:themeElements>
    <a:clrScheme name="Orbit">
      <a:dk1>
        <a:srgbClr val="000000"/>
      </a:dk1>
      <a:lt1>
        <a:srgbClr val="FFFFFF"/>
      </a:lt1>
      <a:dk2>
        <a:srgbClr val="7C9BA5"/>
      </a:dk2>
      <a:lt2>
        <a:srgbClr val="C1D0CA"/>
      </a:lt2>
      <a:accent1>
        <a:srgbClr val="F2D908"/>
      </a:accent1>
      <a:accent2>
        <a:srgbClr val="9DE61E"/>
      </a:accent2>
      <a:accent3>
        <a:srgbClr val="0D8BE6"/>
      </a:accent3>
      <a:accent4>
        <a:srgbClr val="C61B1B"/>
      </a:accent4>
      <a:accent5>
        <a:srgbClr val="E26F08"/>
      </a:accent5>
      <a:accent6>
        <a:srgbClr val="8D35D1"/>
      </a:accent6>
      <a:hlink>
        <a:srgbClr val="ECBF0B"/>
      </a:hlink>
      <a:folHlink>
        <a:srgbClr val="F4E5A8"/>
      </a:folHlink>
    </a:clrScheme>
    <a:fontScheme name="Orbit">
      <a:majorFont>
        <a:latin typeface="Candara"/>
        <a:ea typeface=""/>
        <a:cs typeface=""/>
        <a:font script="Jpan" typeface="ＭＳ Ｐゴシック"/>
        <a:font script="Hans" typeface="宋体"/>
        <a:font script="Hant" typeface="新細明體"/>
      </a:majorFont>
      <a:minorFont>
        <a:latin typeface="Candara"/>
        <a:ea typeface=""/>
        <a:cs typeface=""/>
        <a:font script="Jpan" typeface="ＭＳ Ｐゴシック"/>
        <a:font script="Hans" typeface="宋体"/>
        <a:font script="Hant" typeface="新細明體"/>
      </a:minorFont>
    </a:fontScheme>
    <a:fmtScheme name="Orbit">
      <a:fillStyleLst>
        <a:solidFill>
          <a:schemeClr val="phClr"/>
        </a:solidFill>
        <a:solidFill>
          <a:schemeClr val="phClr">
            <a:shade val="80000"/>
          </a:schemeClr>
        </a:solidFill>
        <a:gradFill rotWithShape="1">
          <a:gsLst>
            <a:gs pos="0">
              <a:schemeClr val="phClr">
                <a:shade val="30000"/>
                <a:satMod val="100000"/>
              </a:schemeClr>
            </a:gs>
            <a:gs pos="80000">
              <a:schemeClr val="phClr">
                <a:shade val="90000"/>
                <a:satMod val="100000"/>
              </a:schemeClr>
            </a:gs>
            <a:gs pos="100000">
              <a:schemeClr val="phClr">
                <a:tint val="90000"/>
                <a:shade val="100000"/>
                <a:satMod val="150000"/>
              </a:schemeClr>
            </a:gs>
          </a:gsLst>
          <a:lin ang="16200000" scaled="0"/>
        </a:gradFill>
      </a:fillStyleLst>
      <a:lnStyleLst>
        <a:ln w="12700" cap="flat" cmpd="sng" algn="ctr">
          <a:solidFill>
            <a:schemeClr val="phClr">
              <a:shade val="95000"/>
              <a:satMod val="105000"/>
            </a:schemeClr>
          </a:solidFill>
          <a:prstDash val="solid"/>
        </a:ln>
        <a:ln w="31750" cap="flat" cmpd="sng" algn="ctr">
          <a:solidFill>
            <a:schemeClr val="phClr">
              <a:shade val="90000"/>
            </a:schemeClr>
          </a:solidFill>
          <a:prstDash val="solid"/>
        </a:ln>
        <a:ln w="76200" cap="flat" cmpd="sng" algn="ctr">
          <a:solidFill>
            <a:schemeClr val="phClr"/>
          </a:solidFill>
          <a:prstDash val="solid"/>
        </a:ln>
      </a:lnStyleLst>
      <a:effectStyleLst>
        <a:effectStyle>
          <a:effectLst/>
        </a:effectStyle>
        <a:effectStyle>
          <a:effectLst>
            <a:outerShdw blurRad="228600" dist="38100" dir="5400000" sx="104000" sy="104000" algn="ctr" rotWithShape="0">
              <a:srgbClr val="000000">
                <a:alpha val="80000"/>
              </a:srgbClr>
            </a:outerShdw>
          </a:effectLst>
        </a:effectStyle>
        <a:effectStyle>
          <a:effectLst>
            <a:outerShdw blurRad="317500" dist="381000" dir="5400000" sx="90000" sy="20000" rotWithShape="0">
              <a:srgbClr val="000000">
                <a:alpha val="40000"/>
              </a:srgbClr>
            </a:outerShdw>
          </a:effectLst>
          <a:scene3d>
            <a:camera prst="orthographicFront">
              <a:rot lat="0" lon="0" rev="0"/>
            </a:camera>
            <a:lightRig rig="balanced" dir="t"/>
          </a:scene3d>
          <a:sp3d prstMaterial="metal">
            <a:bevelT w="254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lin ang="5400000" scaled="0"/>
        </a:gradFill>
        <a:blipFill rotWithShape="1">
          <a:blip xmlns:r="http://schemas.openxmlformats.org/officeDocument/2006/relationships" r:embed="rId1">
            <a:duotone>
              <a:schemeClr val="phClr">
                <a:shade val="1000"/>
                <a:lumMod val="80000"/>
              </a:schemeClr>
              <a:schemeClr val="phClr">
                <a:satMod val="360000"/>
                <a:lumMod val="14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Orbit.thmx</Template>
  <TotalTime>348</TotalTime>
  <Words>619</Words>
  <Application>Microsoft Macintosh PowerPoint</Application>
  <PresentationFormat>On-screen Show (4:3)</PresentationFormat>
  <Paragraphs>41</Paragraphs>
  <Slides>22</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22</vt:i4>
      </vt:variant>
    </vt:vector>
  </HeadingPairs>
  <TitlesOfParts>
    <vt:vector size="24" baseType="lpstr">
      <vt:lpstr>Candara</vt:lpstr>
      <vt:lpstr>Orbit</vt:lpstr>
      <vt:lpstr>Artificial Intelligence</vt:lpstr>
      <vt:lpstr>Understanding Natural Language</vt:lpstr>
      <vt:lpstr>Understanding Natural Language</vt:lpstr>
      <vt:lpstr>PowerPoint Presentation</vt:lpstr>
      <vt:lpstr>PowerPoint Presentation</vt:lpstr>
      <vt:lpstr>PowerPoint Presentation</vt:lpstr>
      <vt:lpstr>PowerPoint Presentation</vt:lpstr>
      <vt:lpstr>PowerPoint Presentation</vt:lpstr>
      <vt:lpstr>Understanding Natural Language</vt:lpstr>
      <vt:lpstr>Understanding Natural Language</vt:lpstr>
      <vt:lpstr>Understanding Natural Language</vt:lpstr>
      <vt:lpstr>Understanding Natural Language</vt:lpstr>
      <vt:lpstr>Definition</vt:lpstr>
      <vt:lpstr>Definition</vt:lpstr>
      <vt:lpstr>NLU VS NLP</vt:lpstr>
      <vt:lpstr>PowerPoint Presentation</vt:lpstr>
      <vt:lpstr>NLU vs NLP</vt:lpstr>
      <vt:lpstr>NLU vs NLP</vt:lpstr>
      <vt:lpstr>NLU vs NLP</vt:lpstr>
      <vt:lpstr>History of NLU</vt:lpstr>
      <vt:lpstr>PowerPoint Presentation</vt:lpstr>
      <vt:lpstr>Test Code</vt:lpstr>
    </vt:vector>
  </TitlesOfParts>
  <Company>REM International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Oluwasegun Adelaiye</dc:creator>
  <cp:lastModifiedBy>Microsoft Office User</cp:lastModifiedBy>
  <cp:revision>15</cp:revision>
  <dcterms:created xsi:type="dcterms:W3CDTF">2019-09-25T03:47:48Z</dcterms:created>
  <dcterms:modified xsi:type="dcterms:W3CDTF">2023-10-18T15:47:04Z</dcterms:modified>
</cp:coreProperties>
</file>

<file path=docProps/thumbnail.jpeg>
</file>